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8"/>
  </p:notesMasterIdLst>
  <p:sldIdLst>
    <p:sldId id="257" r:id="rId2"/>
    <p:sldId id="276" r:id="rId3"/>
    <p:sldId id="277" r:id="rId4"/>
    <p:sldId id="278" r:id="rId5"/>
    <p:sldId id="279" r:id="rId6"/>
    <p:sldId id="280" r:id="rId7"/>
  </p:sldIdLst>
  <p:sldSz cx="16257588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08">
          <p15:clr>
            <a:srgbClr val="A4A3A4"/>
          </p15:clr>
        </p15:guide>
        <p15:guide id="2" pos="51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9420489-711C-40E4-8DC0-CC0AE11D3623}">
  <a:tblStyle styleId="{29420489-711C-40E4-8DC0-CC0AE11D36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8E996D4-146B-40CD-ACAF-E85AD59D727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 showComments="0">
  <p:normalViewPr>
    <p:restoredLeft sz="15625"/>
    <p:restoredTop sz="94666"/>
  </p:normalViewPr>
  <p:slideViewPr>
    <p:cSldViewPr snapToGrid="0">
      <p:cViewPr varScale="1">
        <p:scale>
          <a:sx n="54" d="100"/>
          <a:sy n="54" d="100"/>
        </p:scale>
        <p:origin x="248" y="856"/>
      </p:cViewPr>
      <p:guideLst>
        <p:guide orient="horz" pos="2808"/>
        <p:guide pos="51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6bfe50838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6bfe50838_0_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56bfe50838_0_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6bfe50838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6bfe50838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56bfe50838_0_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6bfe50838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6bfe50838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56bfe50838_0_1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6bfe50838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6bfe50838_0_1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56bfe50838_0_1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864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1"/>
            <a:ext cx="1625758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758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6134" y="8021420"/>
            <a:ext cx="184731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1"/>
            <a:ext cx="16257587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3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3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3"/>
            <a:ext cx="16257587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863685" y="5248173"/>
            <a:ext cx="12138848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454" y="902337"/>
            <a:ext cx="8467494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709" y="291549"/>
            <a:ext cx="1402217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731" y="2067651"/>
            <a:ext cx="15176126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2047" y="5181600"/>
            <a:ext cx="13393496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500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838" y="996100"/>
            <a:ext cx="146319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200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34184"/>
            <a:ext cx="16257587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709" y="486834"/>
            <a:ext cx="1402217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709" y="2434167"/>
            <a:ext cx="1402217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300" cy="5501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-US" sz="6000" b="1" dirty="0"/>
              <a:t>Solving the </a:t>
            </a:r>
            <a:r>
              <a:rPr lang="en-US" sz="6000" b="1" dirty="0" smtClean="0"/>
              <a:t>Sub-problems</a:t>
            </a:r>
            <a:endParaRPr sz="6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solve the sub-problems? </a:t>
            </a:r>
            <a:endParaRPr/>
          </a:p>
        </p:txBody>
      </p:sp>
      <p:sp>
        <p:nvSpPr>
          <p:cNvPr id="250" name="Google Shape;250;p30"/>
          <p:cNvSpPr txBox="1">
            <a:spLocks noGrp="1"/>
          </p:cNvSpPr>
          <p:nvPr>
            <p:ph type="body" idx="1"/>
          </p:nvPr>
        </p:nvSpPr>
        <p:spPr>
          <a:xfrm>
            <a:off x="1117700" y="1590275"/>
            <a:ext cx="14022300" cy="3067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How do you find:</a:t>
            </a:r>
            <a:endParaRPr/>
          </a:p>
          <a:p>
            <a:pPr marL="914400" lvl="1" indent="-482600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4000"/>
              <a:buFont typeface="Times New Roman"/>
              <a:buChar char="○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d(“counter”, “compute”) 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Times New Roman"/>
              <a:buChar char="○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d(“counte”, “computer”) 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Times New Roman"/>
              <a:buChar char="○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d(“counte”, “compute”)</a:t>
            </a:r>
            <a:endParaRPr/>
          </a:p>
        </p:txBody>
      </p:sp>
      <p:sp>
        <p:nvSpPr>
          <p:cNvPr id="251" name="Google Shape;251;p30"/>
          <p:cNvSpPr txBox="1"/>
          <p:nvPr/>
        </p:nvSpPr>
        <p:spPr>
          <a:xfrm>
            <a:off x="1117700" y="4736125"/>
            <a:ext cx="13794000" cy="20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533400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Font typeface="Verdana"/>
              <a:buChar char="●"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Recursively back off to shorter subsequences, until we know the answer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do we know for sure?</a:t>
            </a:r>
            <a:endParaRPr/>
          </a:p>
        </p:txBody>
      </p:sp>
      <p:sp>
        <p:nvSpPr>
          <p:cNvPr id="258" name="Google Shape;258;p31"/>
          <p:cNvSpPr txBox="1">
            <a:spLocks noGrp="1"/>
          </p:cNvSpPr>
          <p:nvPr>
            <p:ph type="body" idx="1"/>
          </p:nvPr>
        </p:nvSpPr>
        <p:spPr>
          <a:xfrm>
            <a:off x="1117700" y="1590274"/>
            <a:ext cx="14022300" cy="5839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Font typeface="Times New Roman"/>
              <a:buChar char="●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d(X, “”) = length(X)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Font typeface="Times New Roman"/>
              <a:buChar char="●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d(“”, Y) = length(Y)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Example: </a:t>
            </a:r>
            <a:endParaRPr/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Font typeface="Times New Roman"/>
              <a:buChar char="○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d(“counter” → “”) = 7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Font typeface="Times New Roman"/>
              <a:buChar char="○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d(“” → “computer”) = 8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Font typeface="Times New Roman"/>
              <a:buChar char="○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d(“c” → “”) = 1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Start from there and grow into full sequences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formal procedure</a:t>
            </a:r>
            <a:endParaRPr/>
          </a:p>
        </p:txBody>
      </p:sp>
      <p:sp>
        <p:nvSpPr>
          <p:cNvPr id="265" name="Google Shape;265;p32"/>
          <p:cNvSpPr txBox="1">
            <a:spLocks noGrp="1"/>
          </p:cNvSpPr>
          <p:nvPr>
            <p:ph type="body" idx="1"/>
          </p:nvPr>
        </p:nvSpPr>
        <p:spPr>
          <a:xfrm>
            <a:off x="1117700" y="1590267"/>
            <a:ext cx="14022300" cy="199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 = x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...x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n  </a:t>
            </a:r>
            <a:r>
              <a:rPr lang="en-US" i="1"/>
              <a:t>;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Y = y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...y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b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200"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Define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6" name="Google Shape;2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6450" y="3759748"/>
            <a:ext cx="10619451" cy="74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82100" y="4888200"/>
            <a:ext cx="4983800" cy="485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2"/>
          <p:cNvSpPr txBox="1">
            <a:spLocks noGrp="1"/>
          </p:cNvSpPr>
          <p:nvPr>
            <p:ph type="body" idx="1"/>
          </p:nvPr>
        </p:nvSpPr>
        <p:spPr>
          <a:xfrm>
            <a:off x="1117700" y="5348647"/>
            <a:ext cx="14022300" cy="1209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Target: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d(X, Y) = d(n, m)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Wagner–Fischer algorithm</a:t>
            </a:r>
            <a:endParaRPr/>
          </a:p>
        </p:txBody>
      </p:sp>
      <p:sp>
        <p:nvSpPr>
          <p:cNvPr id="275" name="Google Shape;275;p33"/>
          <p:cNvSpPr txBox="1">
            <a:spLocks noGrp="1"/>
          </p:cNvSpPr>
          <p:nvPr>
            <p:ph type="body" idx="1"/>
          </p:nvPr>
        </p:nvSpPr>
        <p:spPr>
          <a:xfrm>
            <a:off x="1117700" y="1590272"/>
            <a:ext cx="14022300" cy="1349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 = x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...x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n   </a:t>
            </a:r>
            <a:r>
              <a:rPr lang="en-US" i="1"/>
              <a:t>;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Y = y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...y</a:t>
            </a:r>
            <a:r>
              <a:rPr lang="en-US" i="1" baseline="-25000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6" name="Google Shape;276;p33"/>
          <p:cNvSpPr txBox="1">
            <a:spLocks noGrp="1"/>
          </p:cNvSpPr>
          <p:nvPr>
            <p:ph type="body" idx="1"/>
          </p:nvPr>
        </p:nvSpPr>
        <p:spPr>
          <a:xfrm>
            <a:off x="1117700" y="2657075"/>
            <a:ext cx="11454900" cy="4062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1333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Three dependencies (for </a:t>
            </a:r>
            <a:r>
              <a:rPr lang="en-US" sz="3600" i="1">
                <a:latin typeface="Times New Roman"/>
                <a:ea typeface="Times New Roman"/>
                <a:cs typeface="Times New Roman"/>
                <a:sym typeface="Times New Roman"/>
              </a:rPr>
              <a:t>i, j &gt; 0</a:t>
            </a:r>
            <a:r>
              <a:rPr lang="en-US" sz="3600"/>
              <a:t>):</a:t>
            </a:r>
            <a:endParaRPr sz="3600"/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Font typeface="Times New Roman"/>
              <a:buChar char="○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d(i, 0) = i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Font typeface="Times New Roman"/>
              <a:buChar char="○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d(0, j) = j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 sz="2400"/>
          </a:p>
          <a:p>
            <a:pPr marL="914400" lvl="1" indent="-482600" algn="l" rtl="0">
              <a:spcBef>
                <a:spcPts val="667"/>
              </a:spcBef>
              <a:spcAft>
                <a:spcPts val="0"/>
              </a:spcAft>
              <a:buSzPts val="4000"/>
              <a:buChar char="○"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d(i, j) =</a:t>
            </a:r>
            <a:r>
              <a:rPr lang="en-US"/>
              <a:t> min</a:t>
            </a:r>
            <a:endParaRPr/>
          </a:p>
        </p:txBody>
      </p:sp>
      <p:grpSp>
        <p:nvGrpSpPr>
          <p:cNvPr id="277" name="Google Shape;277;p33"/>
          <p:cNvGrpSpPr/>
          <p:nvPr/>
        </p:nvGrpSpPr>
        <p:grpSpPr>
          <a:xfrm>
            <a:off x="4973324" y="4466600"/>
            <a:ext cx="9904335" cy="1965300"/>
            <a:chOff x="5125600" y="5076200"/>
            <a:chExt cx="9721570" cy="1965300"/>
          </a:xfrm>
        </p:grpSpPr>
        <p:sp>
          <p:nvSpPr>
            <p:cNvPr id="278" name="Google Shape;278;p33"/>
            <p:cNvSpPr/>
            <p:nvPr/>
          </p:nvSpPr>
          <p:spPr>
            <a:xfrm>
              <a:off x="5125600" y="5322900"/>
              <a:ext cx="259200" cy="1664100"/>
            </a:xfrm>
            <a:prstGeom prst="leftBrace">
              <a:avLst>
                <a:gd name="adj1" fmla="val 8333"/>
                <a:gd name="adj2" fmla="val 50000"/>
              </a:avLst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3"/>
            <p:cNvSpPr txBox="1"/>
            <p:nvPr/>
          </p:nvSpPr>
          <p:spPr>
            <a:xfrm>
              <a:off x="5548427" y="5076200"/>
              <a:ext cx="7965000" cy="59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d(i-1, j) + 1             (deleting x</a:t>
              </a:r>
              <a:r>
                <a:rPr lang="en-US" sz="3600" i="1" baseline="-25000">
                  <a:latin typeface="Times New Roman"/>
                  <a:ea typeface="Times New Roman"/>
                  <a:cs typeface="Times New Roman"/>
                  <a:sym typeface="Times New Roman"/>
                </a:rPr>
                <a:t>i </a:t>
              </a: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)</a:t>
              </a:r>
              <a:endParaRPr sz="3600" i="1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80" name="Google Shape;280;p33"/>
            <p:cNvSpPr txBox="1"/>
            <p:nvPr/>
          </p:nvSpPr>
          <p:spPr>
            <a:xfrm>
              <a:off x="5548427" y="5762000"/>
              <a:ext cx="8652000" cy="59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d(i, j-1) + 1             (inserting y</a:t>
              </a:r>
              <a:r>
                <a:rPr lang="en-US" sz="3600" i="1" baseline="-25000">
                  <a:latin typeface="Times New Roman"/>
                  <a:ea typeface="Times New Roman"/>
                  <a:cs typeface="Times New Roman"/>
                  <a:sym typeface="Times New Roman"/>
                </a:rPr>
                <a:t>j </a:t>
              </a: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)</a:t>
              </a:r>
              <a:endParaRPr sz="3600" i="1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81" name="Google Shape;281;p33"/>
            <p:cNvSpPr txBox="1"/>
            <p:nvPr/>
          </p:nvSpPr>
          <p:spPr>
            <a:xfrm>
              <a:off x="5519570" y="6447800"/>
              <a:ext cx="9327600" cy="59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d(i-1, j-1) + t(i, j)    (substituting x</a:t>
              </a:r>
              <a:r>
                <a:rPr lang="en-US" sz="3600" i="1" baseline="-25000">
                  <a:latin typeface="Times New Roman"/>
                  <a:ea typeface="Times New Roman"/>
                  <a:cs typeface="Times New Roman"/>
                  <a:sym typeface="Times New Roman"/>
                </a:rPr>
                <a:t>i </a:t>
              </a: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with y</a:t>
              </a:r>
              <a:r>
                <a:rPr lang="en-US" sz="3600" i="1" baseline="-25000">
                  <a:latin typeface="Times New Roman"/>
                  <a:ea typeface="Times New Roman"/>
                  <a:cs typeface="Times New Roman"/>
                  <a:sym typeface="Times New Roman"/>
                </a:rPr>
                <a:t>j</a:t>
              </a: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 , or not)</a:t>
              </a:r>
              <a:endParaRPr sz="3600" i="1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282" name="Google Shape;282;p33"/>
          <p:cNvGrpSpPr/>
          <p:nvPr/>
        </p:nvGrpSpPr>
        <p:grpSpPr>
          <a:xfrm>
            <a:off x="7630475" y="6618300"/>
            <a:ext cx="4704550" cy="1355700"/>
            <a:chOff x="10754675" y="5322900"/>
            <a:chExt cx="4704550" cy="1355700"/>
          </a:xfrm>
        </p:grpSpPr>
        <p:sp>
          <p:nvSpPr>
            <p:cNvPr id="283" name="Google Shape;283;p33"/>
            <p:cNvSpPr txBox="1"/>
            <p:nvPr/>
          </p:nvSpPr>
          <p:spPr>
            <a:xfrm>
              <a:off x="10754675" y="5762000"/>
              <a:ext cx="2136600" cy="59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t(i, j) = </a:t>
              </a:r>
              <a:endParaRPr sz="3600" i="1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12349950" y="5680700"/>
              <a:ext cx="259200" cy="871800"/>
            </a:xfrm>
            <a:prstGeom prst="leftBrace">
              <a:avLst>
                <a:gd name="adj1" fmla="val 8333"/>
                <a:gd name="adj2" fmla="val 50000"/>
              </a:avLst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3"/>
            <p:cNvSpPr txBox="1"/>
            <p:nvPr/>
          </p:nvSpPr>
          <p:spPr>
            <a:xfrm>
              <a:off x="12713325" y="5322900"/>
              <a:ext cx="2699700" cy="59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  <a:r>
                <a:rPr lang="en-US" sz="3600">
                  <a:latin typeface="Verdana"/>
                  <a:ea typeface="Verdana"/>
                  <a:cs typeface="Verdana"/>
                  <a:sym typeface="Verdana"/>
                </a:rPr>
                <a:t>, if </a:t>
              </a: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x</a:t>
              </a:r>
              <a:r>
                <a:rPr lang="en-US" sz="3600" i="1" baseline="-25000">
                  <a:latin typeface="Times New Roman"/>
                  <a:ea typeface="Times New Roman"/>
                  <a:cs typeface="Times New Roman"/>
                  <a:sym typeface="Times New Roman"/>
                </a:rPr>
                <a:t>i</a:t>
              </a: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 ≠ y</a:t>
              </a:r>
              <a:r>
                <a:rPr lang="en-US" sz="3600" i="1" baseline="-25000">
                  <a:latin typeface="Times New Roman"/>
                  <a:ea typeface="Times New Roman"/>
                  <a:cs typeface="Times New Roman"/>
                  <a:sym typeface="Times New Roman"/>
                </a:rPr>
                <a:t>j</a:t>
              </a:r>
              <a:endParaRPr sz="3600" i="1" baseline="-250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86" name="Google Shape;286;p33"/>
            <p:cNvSpPr txBox="1"/>
            <p:nvPr/>
          </p:nvSpPr>
          <p:spPr>
            <a:xfrm>
              <a:off x="12713325" y="6084900"/>
              <a:ext cx="2745900" cy="59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0</a:t>
              </a:r>
              <a:r>
                <a:rPr lang="en-US" sz="3600">
                  <a:latin typeface="Verdana"/>
                  <a:ea typeface="Verdana"/>
                  <a:cs typeface="Verdana"/>
                  <a:sym typeface="Verdana"/>
                </a:rPr>
                <a:t>, if </a:t>
              </a: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x</a:t>
              </a:r>
              <a:r>
                <a:rPr lang="en-US" sz="3600" i="1" baseline="-25000">
                  <a:latin typeface="Times New Roman"/>
                  <a:ea typeface="Times New Roman"/>
                  <a:cs typeface="Times New Roman"/>
                  <a:sym typeface="Times New Roman"/>
                </a:rPr>
                <a:t>i</a:t>
              </a:r>
              <a:r>
                <a:rPr lang="en-US" sz="3600" i="1">
                  <a:latin typeface="Times New Roman"/>
                  <a:ea typeface="Times New Roman"/>
                  <a:cs typeface="Times New Roman"/>
                  <a:sym typeface="Times New Roman"/>
                </a:rPr>
                <a:t> = y</a:t>
              </a:r>
              <a:r>
                <a:rPr lang="en-US" sz="3600" i="1" baseline="-25000">
                  <a:latin typeface="Times New Roman"/>
                  <a:ea typeface="Times New Roman"/>
                  <a:cs typeface="Times New Roman"/>
                  <a:sym typeface="Times New Roman"/>
                </a:rPr>
                <a:t>j</a:t>
              </a:r>
              <a:endParaRPr sz="3600" i="1" baseline="-250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978" y="152520"/>
            <a:ext cx="14990003" cy="1247345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978" y="1279849"/>
            <a:ext cx="15697221" cy="200358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4752" y="4620881"/>
            <a:ext cx="16254413" cy="187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17" tIns="81281" rIns="162517" bIns="8128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6775" y="8161488"/>
            <a:ext cx="14019431" cy="704873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2483" y="8539483"/>
            <a:ext cx="760210" cy="265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6446389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242</Words>
  <Application>Microsoft Macintosh PowerPoint</Application>
  <PresentationFormat>Custom</PresentationFormat>
  <Paragraphs>40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Verdana</vt:lpstr>
      <vt:lpstr>Arial</vt:lpstr>
      <vt:lpstr>Calibri</vt:lpstr>
      <vt:lpstr>Arial Black</vt:lpstr>
      <vt:lpstr>Times New Roman</vt:lpstr>
      <vt:lpstr>Georgia</vt:lpstr>
      <vt:lpstr>verdana-degrees1</vt:lpstr>
      <vt:lpstr>Solving the Sub-problems</vt:lpstr>
      <vt:lpstr>How to solve the sub-problems? </vt:lpstr>
      <vt:lpstr>What do we know for sure?</vt:lpstr>
      <vt:lpstr>The formal procedure</vt:lpstr>
      <vt:lpstr>Wagner–Fischer algorithm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4.3.4_Solving the Sub-problems</dc:title>
  <dc:subject>Data Mining 1</dc:subject>
  <dc:creator>Qiaozhu Mei</dc:creator>
  <cp:keywords/>
  <dc:description/>
  <cp:lastModifiedBy>Tan, Yuanru</cp:lastModifiedBy>
  <cp:revision>1</cp:revision>
  <dcterms:modified xsi:type="dcterms:W3CDTF">2019-11-18T19:54:34Z</dcterms:modified>
  <cp:category/>
</cp:coreProperties>
</file>